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3"/>
    <p:restoredTop sz="95673"/>
  </p:normalViewPr>
  <p:slideViewPr>
    <p:cSldViewPr snapToGrid="0" snapToObjects="1">
      <p:cViewPr varScale="1">
        <p:scale>
          <a:sx n="100" d="100"/>
          <a:sy n="100" d="100"/>
        </p:scale>
        <p:origin x="17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141B-0F32-1046-B0DF-D8D1F59FC9ED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1EE4-7E23-A94F-8973-CB8AD354C5E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27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60031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it-IT" dirty="0" smtClean="0"/>
              <a:t>Detto fatto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60031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ilde Sharpie" charset="0"/>
                <a:ea typeface="Hilde Sharpie" charset="0"/>
                <a:cs typeface="Hilde Sharpie" charset="0"/>
              </a:defRPr>
            </a:lvl1pPr>
            <a:lvl2pPr>
              <a:defRPr>
                <a:latin typeface="Hilde Sharpie" charset="0"/>
                <a:ea typeface="Hilde Sharpie" charset="0"/>
                <a:cs typeface="Hilde Sharpie" charset="0"/>
              </a:defRPr>
            </a:lvl2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ilde Sharpie" charset="0"/>
                <a:ea typeface="Hilde Sharpie" charset="0"/>
                <a:cs typeface="Hilde Sharpie" charset="0"/>
              </a:defRPr>
            </a:lvl1pPr>
            <a:lvl2pPr>
              <a:defRPr>
                <a:latin typeface="Hilde Sharpie" charset="0"/>
                <a:ea typeface="Hilde Sharpie" charset="0"/>
                <a:cs typeface="Hilde Sharpie" charset="0"/>
              </a:defRPr>
            </a:lvl2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ilde Sharpie" charset="0"/>
                <a:ea typeface="Hilde Sharpie" charset="0"/>
                <a:cs typeface="Hilde Sharpie" charset="0"/>
              </a:defRPr>
            </a:lvl1pPr>
            <a:lvl2pPr>
              <a:defRPr>
                <a:latin typeface="Hilde Sharpie" charset="0"/>
                <a:ea typeface="Hilde Sharpie" charset="0"/>
                <a:cs typeface="Hilde Sharpie" charset="0"/>
              </a:defRPr>
            </a:lvl2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87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25" y="6252580"/>
            <a:ext cx="2603500" cy="5329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933"/>
            <a:ext cx="2183771" cy="19314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25" y="5617029"/>
            <a:ext cx="6154975" cy="124735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49" y="0"/>
            <a:ext cx="1968051" cy="1931196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Detto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5733-1031-074E-8A30-C4CD6878F99A}" type="datetimeFigureOut">
              <a:rPr lang="it-IT" smtClean="0"/>
              <a:t>03/05/17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2363-34BC-1248-8FAC-026FE04242DA}" type="slidenum">
              <a:rPr lang="it-IT" smtClean="0"/>
              <a:t>‹n.›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74105" y="173863"/>
            <a:ext cx="2603500" cy="5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on Flower Bold" charset="0"/>
          <a:ea typeface="Moon Flower Bold" charset="0"/>
          <a:cs typeface="Moon Flower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ilde Sharpie" charset="0"/>
          <a:ea typeface="Hilde Sharpie" charset="0"/>
          <a:cs typeface="Hilde Sharpi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matic" charset="0"/>
          <a:ea typeface="Amatic" charset="0"/>
          <a:cs typeface="Amat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animatore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b="1" dirty="0" smtClean="0"/>
              <a:t>avanzata </a:t>
            </a:r>
            <a:r>
              <a:rPr lang="it-IT" dirty="0" smtClean="0"/>
              <a:t>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26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2744" y="365125"/>
            <a:ext cx="10311056" cy="1325563"/>
          </a:xfrm>
        </p:spPr>
        <p:txBody>
          <a:bodyPr/>
          <a:lstStyle/>
          <a:p>
            <a:r>
              <a:rPr lang="it-IT" b="1" dirty="0" smtClean="0"/>
              <a:t>UN esperto ANIMATORE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2744" y="1464677"/>
            <a:ext cx="107121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GUARDARE</a:t>
            </a:r>
            <a:r>
              <a:rPr lang="mr-IN" dirty="0" smtClean="0"/>
              <a:t>…</a:t>
            </a:r>
            <a:r>
              <a:rPr lang="it-IT" dirty="0" smtClean="0"/>
              <a:t> per imparare</a:t>
            </a:r>
          </a:p>
          <a:p>
            <a:r>
              <a:rPr lang="it-IT" dirty="0"/>
              <a:t>Come </a:t>
            </a:r>
            <a:r>
              <a:rPr lang="it-IT" dirty="0" smtClean="0"/>
              <a:t>deve </a:t>
            </a:r>
            <a:r>
              <a:rPr lang="it-IT" dirty="0"/>
              <a:t>essere </a:t>
            </a:r>
            <a:r>
              <a:rPr lang="it-IT" dirty="0" smtClean="0"/>
              <a:t>un animatore con “esperienza”? </a:t>
            </a:r>
            <a:r>
              <a:rPr lang="it-IT" dirty="0"/>
              <a:t>Cosa </a:t>
            </a:r>
            <a:r>
              <a:rPr lang="it-IT" dirty="0" smtClean="0"/>
              <a:t>deve </a:t>
            </a:r>
            <a:r>
              <a:rPr lang="it-IT" dirty="0"/>
              <a:t>fare per </a:t>
            </a:r>
            <a:r>
              <a:rPr lang="it-IT" dirty="0" smtClean="0"/>
              <a:t>continuare a tirare </a:t>
            </a:r>
            <a:r>
              <a:rPr lang="it-IT" dirty="0"/>
              <a:t>fuori il </a:t>
            </a:r>
            <a:r>
              <a:rPr lang="it-IT" dirty="0" smtClean="0"/>
              <a:t>meglio da se stesso e dagli altri?</a:t>
            </a:r>
            <a:endParaRPr lang="it-IT" dirty="0"/>
          </a:p>
          <a:p>
            <a:r>
              <a:rPr lang="it-IT" dirty="0"/>
              <a:t>Prima di tutto </a:t>
            </a:r>
            <a:r>
              <a:rPr lang="it-IT" dirty="0" smtClean="0"/>
              <a:t>deve avere </a:t>
            </a:r>
            <a:r>
              <a:rPr lang="it-IT" dirty="0"/>
              <a:t>la consapevolezza che non </a:t>
            </a:r>
            <a:r>
              <a:rPr lang="it-IT" dirty="0" smtClean="0"/>
              <a:t>è </a:t>
            </a:r>
            <a:r>
              <a:rPr lang="it-IT" dirty="0"/>
              <a:t>“già </a:t>
            </a:r>
            <a:r>
              <a:rPr lang="it-IT" dirty="0" smtClean="0"/>
              <a:t>arrivato” e la </a:t>
            </a:r>
            <a:r>
              <a:rPr lang="it-IT" dirty="0"/>
              <a:t>coscienza che ci sarà sempre da imparare, da tutti (anche dagli animatori più piccoli, le matricole).</a:t>
            </a:r>
          </a:p>
          <a:p>
            <a:r>
              <a:rPr lang="it-IT" dirty="0"/>
              <a:t>Per questo motivo l’animatore deve </a:t>
            </a:r>
            <a:r>
              <a:rPr lang="it-IT" dirty="0" smtClean="0"/>
              <a:t>guardare e imparare da ogni situazione o persona, avendo </a:t>
            </a:r>
            <a:r>
              <a:rPr lang="it-IT" dirty="0"/>
              <a:t>la </a:t>
            </a:r>
            <a:r>
              <a:rPr lang="it-IT" dirty="0" smtClean="0"/>
              <a:t>consapevolezza del suo ruolo, preparando con cura anche i compiti che gli vengono assegnati da alcuni anni. </a:t>
            </a:r>
          </a:p>
          <a:p>
            <a:r>
              <a:rPr lang="it-IT" dirty="0" smtClean="0"/>
              <a:t>Ciò </a:t>
            </a:r>
            <a:r>
              <a:rPr lang="it-IT" dirty="0"/>
              <a:t>che non </a:t>
            </a:r>
            <a:r>
              <a:rPr lang="it-IT" dirty="0" smtClean="0"/>
              <a:t>deve </a:t>
            </a:r>
            <a:r>
              <a:rPr lang="it-IT" dirty="0"/>
              <a:t>dimenticare è l’importanza della </a:t>
            </a:r>
            <a:r>
              <a:rPr lang="it-IT" dirty="0" smtClean="0"/>
              <a:t>formazione e della preparazione </a:t>
            </a:r>
            <a:r>
              <a:rPr lang="it-IT" dirty="0"/>
              <a:t>insieme, </a:t>
            </a:r>
            <a:r>
              <a:rPr lang="it-IT" dirty="0" smtClean="0"/>
              <a:t>evitando il “faccio </a:t>
            </a:r>
            <a:r>
              <a:rPr lang="it-IT" dirty="0"/>
              <a:t>tutto io</a:t>
            </a:r>
            <a:r>
              <a:rPr lang="it-IT" dirty="0" smtClean="0"/>
              <a:t>” e l’improvvisazione in quanto “esperto”.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7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328" y="365125"/>
            <a:ext cx="10467472" cy="1325563"/>
          </a:xfrm>
        </p:spPr>
        <p:txBody>
          <a:bodyPr/>
          <a:lstStyle/>
          <a:p>
            <a:r>
              <a:rPr lang="it-IT" b="1" dirty="0" smtClean="0"/>
              <a:t>L’animatore esperto... ancora in grado di stupirsi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6328" y="1428576"/>
            <a:ext cx="10515600" cy="397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STUPIRSI... </a:t>
            </a:r>
            <a:r>
              <a:rPr lang="it-IT" smtClean="0"/>
              <a:t>per </a:t>
            </a:r>
            <a:r>
              <a:rPr lang="it-IT" smtClean="0"/>
              <a:t>stupore</a:t>
            </a:r>
            <a:endParaRPr lang="it-IT" dirty="0" smtClean="0"/>
          </a:p>
          <a:p>
            <a:r>
              <a:rPr lang="it-IT" dirty="0"/>
              <a:t>La capacità di </a:t>
            </a:r>
            <a:r>
              <a:rPr lang="it-IT" dirty="0" smtClean="0"/>
              <a:t>stupirsi, nonostante ci affascini, spesso non </a:t>
            </a:r>
            <a:r>
              <a:rPr lang="it-IT" dirty="0"/>
              <a:t>ci </a:t>
            </a:r>
            <a:r>
              <a:rPr lang="it-IT" dirty="0" smtClean="0"/>
              <a:t>appartiene... </a:t>
            </a:r>
            <a:r>
              <a:rPr lang="it-IT" dirty="0"/>
              <a:t>m</a:t>
            </a:r>
            <a:r>
              <a:rPr lang="it-IT" dirty="0" smtClean="0"/>
              <a:t>entre è </a:t>
            </a:r>
            <a:r>
              <a:rPr lang="it-IT" dirty="0"/>
              <a:t>sicuramente una prerogativa dei </a:t>
            </a:r>
            <a:r>
              <a:rPr lang="it-IT" dirty="0" smtClean="0"/>
              <a:t>bambini</a:t>
            </a:r>
            <a:r>
              <a:rPr lang="it-IT" dirty="0"/>
              <a:t> </a:t>
            </a:r>
            <a:r>
              <a:rPr lang="it-IT" dirty="0" smtClean="0"/>
              <a:t>e dei ragazzi.</a:t>
            </a:r>
            <a:endParaRPr lang="it-IT" dirty="0"/>
          </a:p>
          <a:p>
            <a:r>
              <a:rPr lang="it-IT" dirty="0"/>
              <a:t>Possiamo collegare lo stupore con l’incontro talvolta </a:t>
            </a:r>
            <a:r>
              <a:rPr lang="it-IT" dirty="0" smtClean="0"/>
              <a:t>inaspettato e </a:t>
            </a:r>
            <a:r>
              <a:rPr lang="it-IT" dirty="0"/>
              <a:t>complicato che ogni giorno ci attende con tutti coloro che varcano il cancello dell’oratorio. Da ogni incontro nasce qualcosa di nuovo, magari </a:t>
            </a:r>
            <a:r>
              <a:rPr lang="it-IT" dirty="0" smtClean="0"/>
              <a:t>inaspettato, </a:t>
            </a:r>
            <a:r>
              <a:rPr lang="it-IT" dirty="0"/>
              <a:t>ma </a:t>
            </a:r>
            <a:r>
              <a:rPr lang="it-IT" dirty="0" smtClean="0"/>
              <a:t>che ci dà </a:t>
            </a:r>
            <a:r>
              <a:rPr lang="it-IT" dirty="0"/>
              <a:t>la possibilità di stupirci delle relazioni che stiamo iniziando a tessere</a:t>
            </a:r>
            <a:r>
              <a:rPr lang="it-IT" dirty="0" smtClean="0"/>
              <a:t>.</a:t>
            </a:r>
          </a:p>
          <a:p>
            <a:r>
              <a:rPr lang="it-IT" dirty="0" smtClean="0"/>
              <a:t>Osservare il “più giovane”, </a:t>
            </a:r>
            <a:r>
              <a:rPr lang="it-IT" dirty="0"/>
              <a:t>capire che </a:t>
            </a:r>
            <a:r>
              <a:rPr lang="it-IT" dirty="0" smtClean="0"/>
              <a:t>“ero </a:t>
            </a:r>
            <a:r>
              <a:rPr lang="it-IT" dirty="0"/>
              <a:t>così” e </a:t>
            </a:r>
            <a:r>
              <a:rPr lang="it-IT" dirty="0" smtClean="0"/>
              <a:t>stupirsi del percorso effettuato, dei passi fatti, della maturità e delle competenze acquisite. </a:t>
            </a:r>
          </a:p>
        </p:txBody>
      </p:sp>
    </p:spTree>
    <p:extLst>
      <p:ext uri="{BB962C8B-B14F-4D97-AF65-F5344CB8AC3E}">
        <p14:creationId xmlns:p14="http://schemas.microsoft.com/office/powerpoint/2010/main" val="12996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80901"/>
            <a:ext cx="10515600" cy="1325563"/>
          </a:xfrm>
        </p:spPr>
        <p:txBody>
          <a:bodyPr/>
          <a:lstStyle/>
          <a:p>
            <a:r>
              <a:rPr lang="it-IT" b="1" dirty="0" smtClean="0"/>
              <a:t>L’animatore e le diverse fasce di età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6277" y="1380455"/>
            <a:ext cx="11020923" cy="4142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CONOSCERE</a:t>
            </a:r>
            <a:r>
              <a:rPr lang="mr-IN" dirty="0" smtClean="0"/>
              <a:t>…</a:t>
            </a:r>
            <a:r>
              <a:rPr lang="it-IT" dirty="0" smtClean="0"/>
              <a:t> per essere efficaci</a:t>
            </a:r>
          </a:p>
          <a:p>
            <a:r>
              <a:rPr lang="it-IT" dirty="0"/>
              <a:t>Quanto è importante </a:t>
            </a:r>
            <a:r>
              <a:rPr lang="it-IT" dirty="0" smtClean="0"/>
              <a:t>conoscere le caratteristiche e gli aspetti legati allo sviluppo di un </a:t>
            </a:r>
            <a:r>
              <a:rPr lang="it-IT" dirty="0"/>
              <a:t>bambino delle elementari o </a:t>
            </a:r>
            <a:r>
              <a:rPr lang="it-IT" dirty="0" smtClean="0"/>
              <a:t>di un </a:t>
            </a:r>
            <a:r>
              <a:rPr lang="it-IT" dirty="0"/>
              <a:t>ragazzo delle </a:t>
            </a:r>
            <a:r>
              <a:rPr lang="it-IT" dirty="0" smtClean="0"/>
              <a:t>medie! Gli </a:t>
            </a:r>
            <a:r>
              <a:rPr lang="it-IT" dirty="0"/>
              <a:t>approcci non possono essere univoci, sia per quanto riguarda il linguaggio </a:t>
            </a:r>
            <a:r>
              <a:rPr lang="it-IT" dirty="0" smtClean="0"/>
              <a:t>e sia </a:t>
            </a:r>
            <a:r>
              <a:rPr lang="it-IT" dirty="0"/>
              <a:t>per le attività che </a:t>
            </a:r>
            <a:r>
              <a:rPr lang="it-IT" dirty="0" smtClean="0"/>
              <a:t>andranno proposte.</a:t>
            </a:r>
            <a:endParaRPr lang="it-IT" dirty="0"/>
          </a:p>
          <a:p>
            <a:r>
              <a:rPr lang="it-IT" dirty="0"/>
              <a:t>L’animatore è come l’acqua, si adatta al contenitore in cui viene versata. </a:t>
            </a:r>
            <a:r>
              <a:rPr lang="it-IT" dirty="0" smtClean="0"/>
              <a:t>La natura dell’acqua </a:t>
            </a:r>
            <a:r>
              <a:rPr lang="it-IT" dirty="0"/>
              <a:t>rimane la stessa, non </a:t>
            </a:r>
            <a:r>
              <a:rPr lang="it-IT" dirty="0" smtClean="0"/>
              <a:t>si modella, </a:t>
            </a:r>
            <a:r>
              <a:rPr lang="it-IT" dirty="0"/>
              <a:t>ma è l’acqua stessa che prende la forma del contenitore in cui è posta</a:t>
            </a:r>
            <a:r>
              <a:rPr lang="it-IT" dirty="0" smtClean="0"/>
              <a:t>.</a:t>
            </a:r>
          </a:p>
          <a:p>
            <a:r>
              <a:rPr lang="it-IT" dirty="0"/>
              <a:t>Con tutte le </a:t>
            </a:r>
            <a:r>
              <a:rPr lang="it-IT" dirty="0" smtClean="0"/>
              <a:t>età è importante essere animatore </a:t>
            </a:r>
            <a:r>
              <a:rPr lang="it-IT" dirty="0"/>
              <a:t>ed educatore, </a:t>
            </a:r>
            <a:r>
              <a:rPr lang="it-IT" dirty="0" smtClean="0"/>
              <a:t>in una </a:t>
            </a:r>
            <a:r>
              <a:rPr lang="it-IT" dirty="0"/>
              <a:t>relazione </a:t>
            </a:r>
            <a:r>
              <a:rPr lang="it-IT" dirty="0" smtClean="0"/>
              <a:t>asimmetrica di </a:t>
            </a:r>
            <a:r>
              <a:rPr lang="it-IT" dirty="0"/>
              <a:t>amore e autorevolezza</a:t>
            </a:r>
            <a:r>
              <a:rPr lang="it-IT" dirty="0" smtClean="0"/>
              <a:t>. È necessario creare </a:t>
            </a:r>
            <a:r>
              <a:rPr lang="it-IT" dirty="0"/>
              <a:t>i presupposti per affrontare </a:t>
            </a:r>
            <a:r>
              <a:rPr lang="it-IT" dirty="0" smtClean="0"/>
              <a:t>gli “occhi” </a:t>
            </a:r>
            <a:r>
              <a:rPr lang="it-IT" dirty="0"/>
              <a:t>e </a:t>
            </a:r>
            <a:r>
              <a:rPr lang="it-IT" dirty="0" smtClean="0"/>
              <a:t>le provocazioni </a:t>
            </a:r>
            <a:r>
              <a:rPr lang="it-IT" dirty="0"/>
              <a:t>di un ragazzo delle medie, o </a:t>
            </a:r>
            <a:r>
              <a:rPr lang="it-IT" dirty="0" smtClean="0"/>
              <a:t>l’energia di un bambino delle elementari.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96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Collaborare per raggiungere obiettivi comuni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404515"/>
            <a:ext cx="10916654" cy="4274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CONTEMPLARE</a:t>
            </a:r>
            <a:r>
              <a:rPr lang="mr-IN" dirty="0" smtClean="0"/>
              <a:t>…</a:t>
            </a:r>
            <a:r>
              <a:rPr lang="it-IT" dirty="0" smtClean="0"/>
              <a:t> per essere di esempio</a:t>
            </a:r>
          </a:p>
          <a:p>
            <a:r>
              <a:rPr lang="it-IT" dirty="0"/>
              <a:t>L’animatore che non è più alle prime armi è un esempio, </a:t>
            </a:r>
            <a:r>
              <a:rPr lang="it-IT" dirty="0" smtClean="0"/>
              <a:t>per </a:t>
            </a:r>
            <a:r>
              <a:rPr lang="it-IT" dirty="0"/>
              <a:t>i </a:t>
            </a:r>
            <a:r>
              <a:rPr lang="it-IT" dirty="0" smtClean="0"/>
              <a:t>ragazzi e per </a:t>
            </a:r>
            <a:r>
              <a:rPr lang="it-IT" dirty="0"/>
              <a:t>gli altri </a:t>
            </a:r>
            <a:r>
              <a:rPr lang="it-IT" dirty="0" smtClean="0"/>
              <a:t>animatori, se rimane nel solco degli insegnamenti di Gesù e se intende contribuire a costruire una comunità. </a:t>
            </a:r>
          </a:p>
          <a:p>
            <a:r>
              <a:rPr lang="it-IT" dirty="0" smtClean="0"/>
              <a:t>Solo in questo modo è in grado di donare tutta la propria esperienza nel vivere con umiltà il suo ruolo all’interno del gruppo, valorizzando gli animatori </a:t>
            </a:r>
            <a:r>
              <a:rPr lang="it-IT" dirty="0"/>
              <a:t>più </a:t>
            </a:r>
            <a:r>
              <a:rPr lang="it-IT" dirty="0" smtClean="0"/>
              <a:t>giovani, affiancandoli e coinvolgendoli. Un processo che permette di collaborare per raggiungere obiettivi comuni</a:t>
            </a:r>
            <a:r>
              <a:rPr lang="it-IT" dirty="0"/>
              <a:t>.</a:t>
            </a:r>
          </a:p>
          <a:p>
            <a:r>
              <a:rPr lang="it-IT" dirty="0" smtClean="0"/>
              <a:t>Il confronto con la Parola rimane l’elemento essenziale per far crescere il gruppo e per verificare, al termine di ogni giornata, il proprio “operato educativo”, nel </a:t>
            </a:r>
            <a:r>
              <a:rPr lang="it-IT" dirty="0"/>
              <a:t>rispetto e nella stima </a:t>
            </a:r>
            <a:r>
              <a:rPr lang="it-IT" dirty="0" smtClean="0"/>
              <a:t>reciproca, attraverso anche critiche e osservazioni costruttive.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39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Progettare con la comunità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488730"/>
            <a:ext cx="108564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BENEDIRE</a:t>
            </a:r>
            <a:r>
              <a:rPr lang="mr-IN" dirty="0" smtClean="0"/>
              <a:t>…</a:t>
            </a:r>
            <a:r>
              <a:rPr lang="it-IT" dirty="0" smtClean="0"/>
              <a:t> per ringraziare della presenza dell’altro</a:t>
            </a:r>
          </a:p>
          <a:p>
            <a:r>
              <a:rPr lang="it-IT" dirty="0" smtClean="0"/>
              <a:t>L’essere animatore all’interno </a:t>
            </a:r>
            <a:r>
              <a:rPr lang="it-IT" dirty="0"/>
              <a:t>di una comunità cristiana è vivo segno di Gesù nella </a:t>
            </a:r>
            <a:r>
              <a:rPr lang="it-IT" dirty="0" smtClean="0"/>
              <a:t>nostra vita</a:t>
            </a:r>
            <a:r>
              <a:rPr lang="it-IT" dirty="0"/>
              <a:t>. </a:t>
            </a:r>
            <a:r>
              <a:rPr lang="it-IT" dirty="0" smtClean="0"/>
              <a:t>Come animatori non dimentichiamoci mai della Sua presenza </a:t>
            </a:r>
            <a:r>
              <a:rPr lang="it-IT" dirty="0"/>
              <a:t>costante e </a:t>
            </a:r>
            <a:r>
              <a:rPr lang="it-IT" dirty="0" smtClean="0"/>
              <a:t>preziosa</a:t>
            </a:r>
            <a:r>
              <a:rPr lang="it-IT" dirty="0"/>
              <a:t>.</a:t>
            </a:r>
            <a:r>
              <a:rPr lang="it-IT" dirty="0" smtClean="0"/>
              <a:t> Siamo chiamati a puntare </a:t>
            </a:r>
            <a:r>
              <a:rPr lang="it-IT" dirty="0"/>
              <a:t>in </a:t>
            </a:r>
            <a:r>
              <a:rPr lang="it-IT" dirty="0" smtClean="0"/>
              <a:t>alto e ad amare senza riserve.</a:t>
            </a:r>
            <a:endParaRPr lang="it-IT" dirty="0"/>
          </a:p>
          <a:p>
            <a:r>
              <a:rPr lang="it-IT" dirty="0"/>
              <a:t>P</a:t>
            </a:r>
            <a:r>
              <a:rPr lang="it-IT" dirty="0" smtClean="0"/>
              <a:t>er ringraziare della bellissima esperienza di servizio che ogni animatore vive con cuore sincero, è necessario continuare </a:t>
            </a:r>
            <a:r>
              <a:rPr lang="it-IT" dirty="0"/>
              <a:t>ad arricchire la </a:t>
            </a:r>
            <a:r>
              <a:rPr lang="it-IT" dirty="0" smtClean="0"/>
              <a:t>propria vita </a:t>
            </a:r>
            <a:r>
              <a:rPr lang="it-IT" dirty="0"/>
              <a:t>personale, </a:t>
            </a:r>
            <a:r>
              <a:rPr lang="it-IT" dirty="0" smtClean="0"/>
              <a:t>attraverso la preghiera costante, la vita di comunità, la S</a:t>
            </a:r>
            <a:r>
              <a:rPr lang="it-IT" dirty="0"/>
              <a:t>. Messa </a:t>
            </a:r>
            <a:r>
              <a:rPr lang="it-IT" dirty="0" smtClean="0"/>
              <a:t>domenicale e tutto ciò possa servire a consolidare la persona per essere </a:t>
            </a:r>
            <a:r>
              <a:rPr lang="it-IT" dirty="0"/>
              <a:t>testimonianza viva di un oratorio che vive e cresce insieme a tutti coloro che </a:t>
            </a:r>
            <a:r>
              <a:rPr lang="it-IT" dirty="0" smtClean="0"/>
              <a:t>lo frequentano </a:t>
            </a:r>
            <a:r>
              <a:rPr lang="it-IT" dirty="0"/>
              <a:t>e amano </a:t>
            </a:r>
            <a:r>
              <a:rPr lang="it-IT" dirty="0" smtClean="0"/>
              <a:t>la comunità.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12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animatore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formazione </a:t>
            </a:r>
            <a:r>
              <a:rPr lang="it-IT" b="1" dirty="0" smtClean="0"/>
              <a:t>avanzata </a:t>
            </a:r>
            <a:r>
              <a:rPr lang="it-IT" dirty="0" smtClean="0"/>
              <a:t>degli animatori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1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665</Words>
  <Application>Microsoft Macintosh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Amatic</vt:lpstr>
      <vt:lpstr>Calibri</vt:lpstr>
      <vt:lpstr>Hilde Sharpie</vt:lpstr>
      <vt:lpstr>Moon Flower Bold</vt:lpstr>
      <vt:lpstr>Arial</vt:lpstr>
      <vt:lpstr>Personalizza struttura</vt:lpstr>
      <vt:lpstr>animatore</vt:lpstr>
      <vt:lpstr>UN esperto ANIMATORE</vt:lpstr>
      <vt:lpstr>L’animatore esperto... ancora in grado di stupirsi</vt:lpstr>
      <vt:lpstr>L’animatore e le diverse fasce di età</vt:lpstr>
      <vt:lpstr>Collaborare per raggiungere obiettivi comuni</vt:lpstr>
      <vt:lpstr>Progettare con la comunità</vt:lpstr>
      <vt:lpstr>animatore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Prova </dc:title>
  <dc:creator>Mauro Bignami</dc:creator>
  <cp:lastModifiedBy>Mauro Bignami</cp:lastModifiedBy>
  <cp:revision>49</cp:revision>
  <cp:lastPrinted>2017-05-03T07:03:17Z</cp:lastPrinted>
  <dcterms:created xsi:type="dcterms:W3CDTF">2017-03-29T08:20:42Z</dcterms:created>
  <dcterms:modified xsi:type="dcterms:W3CDTF">2017-05-03T07:03:19Z</dcterms:modified>
</cp:coreProperties>
</file>