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3"/>
    <p:restoredTop sz="95673"/>
  </p:normalViewPr>
  <p:slideViewPr>
    <p:cSldViewPr snapToGrid="0" snapToObjects="1">
      <p:cViewPr varScale="1">
        <p:scale>
          <a:sx n="100" d="100"/>
          <a:sy n="100" d="100"/>
        </p:scale>
        <p:origin x="17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141B-0F32-1046-B0DF-D8D1F59FC9ED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1EE4-7E23-A94F-8973-CB8AD354C5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27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60031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it-IT" dirty="0" smtClean="0"/>
              <a:t>Detto fatto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600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5" y="6252580"/>
            <a:ext cx="2603500" cy="5329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33"/>
            <a:ext cx="2183771" cy="1931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5" y="5617029"/>
            <a:ext cx="6154975" cy="1247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9" y="0"/>
            <a:ext cx="1968051" cy="193119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Detto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4105" y="173863"/>
            <a:ext cx="2603500" cy="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on Flower Bold" charset="0"/>
          <a:ea typeface="Moon Flower Bold" charset="0"/>
          <a:cs typeface="Moon Flower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matic" charset="0"/>
          <a:ea typeface="Amatic" charset="0"/>
          <a:cs typeface="Amat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animatore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base</a:t>
            </a:r>
            <a:r>
              <a:rPr lang="it-IT" dirty="0" smtClean="0"/>
              <a:t>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1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57288"/>
          </a:xfrm>
        </p:spPr>
        <p:txBody>
          <a:bodyPr/>
          <a:lstStyle/>
          <a:p>
            <a:r>
              <a:rPr lang="it-IT" b="1" dirty="0"/>
              <a:t>L’animatore dell’oratorio estivo: braccia aperte per tutti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17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GUARDARE</a:t>
            </a:r>
            <a:r>
              <a:rPr lang="mr-IN" dirty="0" smtClean="0"/>
              <a:t>…</a:t>
            </a:r>
            <a:r>
              <a:rPr lang="it-IT" dirty="0" smtClean="0"/>
              <a:t> per accogliere</a:t>
            </a:r>
          </a:p>
          <a:p>
            <a:r>
              <a:rPr lang="it-IT" dirty="0" smtClean="0"/>
              <a:t>Capita spesso che un animatore si concentri sul “solito </a:t>
            </a:r>
            <a:r>
              <a:rPr lang="it-IT" dirty="0"/>
              <a:t>bambino</a:t>
            </a:r>
            <a:r>
              <a:rPr lang="it-IT" dirty="0" smtClean="0"/>
              <a:t>”, senza avere uno sguardo più ampio, capace di cogliere i cambiamenti, anche quelli più piccoli.</a:t>
            </a:r>
            <a:endParaRPr lang="it-IT" dirty="0"/>
          </a:p>
          <a:p>
            <a:r>
              <a:rPr lang="it-IT" dirty="0" smtClean="0"/>
              <a:t>Nell’attività estiva Invitiamo ogni animatore a </a:t>
            </a:r>
            <a:r>
              <a:rPr lang="it-IT" b="1" dirty="0" smtClean="0"/>
              <a:t>guardare</a:t>
            </a:r>
            <a:r>
              <a:rPr lang="it-IT" dirty="0" smtClean="0"/>
              <a:t> oltre </a:t>
            </a:r>
            <a:r>
              <a:rPr lang="it-IT" dirty="0"/>
              <a:t>il </a:t>
            </a:r>
            <a:r>
              <a:rPr lang="it-IT" dirty="0" smtClean="0"/>
              <a:t>“lo </a:t>
            </a:r>
            <a:r>
              <a:rPr lang="it-IT" dirty="0"/>
              <a:t>conosco già</a:t>
            </a:r>
            <a:r>
              <a:rPr lang="it-IT" dirty="0" smtClean="0"/>
              <a:t>” o il </a:t>
            </a:r>
            <a:r>
              <a:rPr lang="it-IT" dirty="0"/>
              <a:t>“so già cosa aspettarmi</a:t>
            </a:r>
            <a:r>
              <a:rPr lang="it-IT" dirty="0" smtClean="0"/>
              <a:t>”</a:t>
            </a:r>
            <a:r>
              <a:rPr lang="mr-IN" dirty="0" smtClean="0"/>
              <a:t>…</a:t>
            </a:r>
            <a:r>
              <a:rPr lang="it-IT" dirty="0" smtClean="0"/>
              <a:t> in una prospettiva inclusiva verso tutti i partecipanti.</a:t>
            </a:r>
          </a:p>
          <a:p>
            <a:r>
              <a:rPr lang="it-IT" dirty="0"/>
              <a:t>L’animatore dell’oratorio sa aprire le sue braccia a tutti, anche </a:t>
            </a:r>
            <a:r>
              <a:rPr lang="it-IT" dirty="0" smtClean="0"/>
              <a:t>agli adulti </a:t>
            </a:r>
            <a:r>
              <a:rPr lang="it-IT" dirty="0"/>
              <a:t>che aiutano e che a volte brontolano un po’ o </a:t>
            </a:r>
            <a:r>
              <a:rPr lang="it-IT" dirty="0" smtClean="0"/>
              <a:t>ai genitori </a:t>
            </a:r>
            <a:r>
              <a:rPr lang="it-IT" dirty="0"/>
              <a:t>un po’ troppo premurosi.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</p:spPr>
        <p:txBody>
          <a:bodyPr/>
          <a:lstStyle/>
          <a:p>
            <a:r>
              <a:rPr lang="it-IT" b="1" dirty="0" smtClean="0"/>
              <a:t>L’animatore, un giovane ancora in grado di stupirsi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015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STUPIRSI</a:t>
            </a:r>
            <a:r>
              <a:rPr lang="mr-IN" dirty="0" smtClean="0"/>
              <a:t>…</a:t>
            </a:r>
            <a:r>
              <a:rPr lang="it-IT" dirty="0" smtClean="0"/>
              <a:t> </a:t>
            </a:r>
            <a:r>
              <a:rPr lang="it-IT" smtClean="0"/>
              <a:t>per </a:t>
            </a:r>
            <a:r>
              <a:rPr lang="it-IT" smtClean="0"/>
              <a:t>stupore</a:t>
            </a:r>
            <a:endParaRPr lang="it-IT" dirty="0" smtClean="0"/>
          </a:p>
          <a:p>
            <a:r>
              <a:rPr lang="it-IT" dirty="0"/>
              <a:t>La capacità di </a:t>
            </a:r>
            <a:r>
              <a:rPr lang="it-IT" dirty="0" smtClean="0"/>
              <a:t>stupirsi, nonostante ci affascini, spesso non </a:t>
            </a:r>
            <a:r>
              <a:rPr lang="it-IT" dirty="0"/>
              <a:t>ci </a:t>
            </a:r>
            <a:r>
              <a:rPr lang="it-IT" dirty="0" smtClean="0"/>
              <a:t>appartiene... </a:t>
            </a:r>
            <a:r>
              <a:rPr lang="it-IT" dirty="0"/>
              <a:t>m</a:t>
            </a:r>
            <a:r>
              <a:rPr lang="it-IT" dirty="0" smtClean="0"/>
              <a:t>entre è </a:t>
            </a:r>
            <a:r>
              <a:rPr lang="it-IT" dirty="0"/>
              <a:t>sicuramente una prerogativa dei </a:t>
            </a:r>
            <a:r>
              <a:rPr lang="it-IT" dirty="0" smtClean="0"/>
              <a:t>bambini</a:t>
            </a:r>
            <a:r>
              <a:rPr lang="it-IT" dirty="0"/>
              <a:t> </a:t>
            </a:r>
            <a:r>
              <a:rPr lang="it-IT" dirty="0" smtClean="0"/>
              <a:t>e dei ragazzi.</a:t>
            </a:r>
            <a:endParaRPr lang="it-IT" dirty="0"/>
          </a:p>
          <a:p>
            <a:r>
              <a:rPr lang="it-IT" dirty="0"/>
              <a:t>Possiamo collegare lo stupore con l’incontro talvolta </a:t>
            </a:r>
            <a:r>
              <a:rPr lang="it-IT" dirty="0" smtClean="0"/>
              <a:t>inaspettato e </a:t>
            </a:r>
            <a:r>
              <a:rPr lang="it-IT" dirty="0"/>
              <a:t>complicato che ogni giorno ci attende con tutti coloro che varcano il cancello dell’oratorio. Da ogni incontro nasce qualcosa di nuovo, magari </a:t>
            </a:r>
            <a:r>
              <a:rPr lang="it-IT" dirty="0" smtClean="0"/>
              <a:t>inaspettato, </a:t>
            </a:r>
            <a:r>
              <a:rPr lang="it-IT" dirty="0"/>
              <a:t>ma </a:t>
            </a:r>
            <a:r>
              <a:rPr lang="it-IT" dirty="0" smtClean="0"/>
              <a:t>che ci dà </a:t>
            </a:r>
            <a:r>
              <a:rPr lang="it-IT" dirty="0"/>
              <a:t>la possibilità di stupirci delle relazioni che stiamo iniziando a tessere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26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8800"/>
            <a:ext cx="10515600" cy="1131888"/>
          </a:xfrm>
        </p:spPr>
        <p:txBody>
          <a:bodyPr/>
          <a:lstStyle/>
          <a:p>
            <a:r>
              <a:rPr lang="it-IT" b="1" dirty="0" smtClean="0"/>
              <a:t>L’animatore, dentro e fuori l’oratorio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05307"/>
            <a:ext cx="10651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CONOSCERE</a:t>
            </a:r>
            <a:r>
              <a:rPr lang="mr-IN" dirty="0" smtClean="0"/>
              <a:t>…</a:t>
            </a:r>
            <a:r>
              <a:rPr lang="it-IT" dirty="0" smtClean="0"/>
              <a:t> per uno stile “animatore”</a:t>
            </a:r>
          </a:p>
          <a:p>
            <a:r>
              <a:rPr lang="it-IT" dirty="0"/>
              <a:t>L’animatore non è un attore, non è in scena per recitare, ma per essere </a:t>
            </a:r>
            <a:r>
              <a:rPr lang="it-IT" dirty="0" smtClean="0"/>
              <a:t>se </a:t>
            </a:r>
            <a:r>
              <a:rPr lang="it-IT" dirty="0"/>
              <a:t>stesso. </a:t>
            </a:r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/>
              <a:t>si finisce mai di imparare ad </a:t>
            </a:r>
            <a:r>
              <a:rPr lang="it-IT" dirty="0" smtClean="0"/>
              <a:t>“essere” </a:t>
            </a:r>
            <a:r>
              <a:rPr lang="it-IT" dirty="0"/>
              <a:t>animatori. </a:t>
            </a:r>
            <a:endParaRPr lang="it-IT" dirty="0" smtClean="0"/>
          </a:p>
          <a:p>
            <a:r>
              <a:rPr lang="it-IT" dirty="0" smtClean="0"/>
              <a:t>Un </a:t>
            </a:r>
            <a:r>
              <a:rPr lang="it-IT" dirty="0"/>
              <a:t>animatore che è animatore (e non che “fa l’animatore”) sa che anche dopo l’oratorio, non cambia il suo atteggiamento.</a:t>
            </a:r>
          </a:p>
          <a:p>
            <a:r>
              <a:rPr lang="it-IT" dirty="0" smtClean="0"/>
              <a:t>Per essere animatore “sempre” è fondamentale conoscersi per saper </a:t>
            </a:r>
            <a:r>
              <a:rPr lang="it-IT" dirty="0"/>
              <a:t>tirare fuori </a:t>
            </a:r>
            <a:r>
              <a:rPr lang="it-IT" dirty="0" smtClean="0"/>
              <a:t>i propri talenti e sfruttarli </a:t>
            </a:r>
            <a:r>
              <a:rPr lang="it-IT" dirty="0"/>
              <a:t>al </a:t>
            </a:r>
            <a:r>
              <a:rPr lang="it-IT" dirty="0" smtClean="0"/>
              <a:t>massimo, diventando di esempio e </a:t>
            </a:r>
            <a:r>
              <a:rPr lang="it-IT" dirty="0"/>
              <a:t>un possibile modello da seguire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70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20700"/>
            <a:ext cx="10515600" cy="1169988"/>
          </a:xfrm>
        </p:spPr>
        <p:txBody>
          <a:bodyPr/>
          <a:lstStyle/>
          <a:p>
            <a:r>
              <a:rPr lang="it-IT" b="1" dirty="0" smtClean="0"/>
              <a:t>ANIMATORE UNICO E “SOSTITUIBILE”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705305"/>
            <a:ext cx="108564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CONTEMPLARE</a:t>
            </a:r>
            <a:r>
              <a:rPr lang="mr-IN" dirty="0" smtClean="0"/>
              <a:t>…</a:t>
            </a:r>
            <a:r>
              <a:rPr lang="it-IT" dirty="0" smtClean="0"/>
              <a:t> per amare gli altri animatori</a:t>
            </a:r>
          </a:p>
          <a:p>
            <a:r>
              <a:rPr lang="it-IT" dirty="0" smtClean="0"/>
              <a:t>L’attività estiva ci </a:t>
            </a:r>
            <a:r>
              <a:rPr lang="it-IT" dirty="0"/>
              <a:t>permette di contemplare ciò che abbiamo ricevuto, non solo il dono dei </a:t>
            </a:r>
            <a:r>
              <a:rPr lang="it-IT" dirty="0" smtClean="0"/>
              <a:t>ragazzi e </a:t>
            </a:r>
            <a:r>
              <a:rPr lang="it-IT" dirty="0"/>
              <a:t>di tutti coloro che popolano l’oratorio, ma anche i nostri “colleghi” animatori. Alcuni sono amici di sempre, altri li stiamo </a:t>
            </a:r>
            <a:r>
              <a:rPr lang="it-IT" dirty="0" smtClean="0"/>
              <a:t>iniziando a scoprire.</a:t>
            </a:r>
            <a:endParaRPr lang="it-IT" dirty="0"/>
          </a:p>
          <a:p>
            <a:r>
              <a:rPr lang="it-IT" dirty="0" smtClean="0"/>
              <a:t>Gli animatori sono un vero dono </a:t>
            </a:r>
            <a:r>
              <a:rPr lang="it-IT" dirty="0"/>
              <a:t>di </a:t>
            </a:r>
            <a:r>
              <a:rPr lang="it-IT" dirty="0" smtClean="0"/>
              <a:t>Dio, segno di </a:t>
            </a:r>
            <a:r>
              <a:rPr lang="it-IT" dirty="0"/>
              <a:t>un progetto più grande </a:t>
            </a:r>
            <a:r>
              <a:rPr lang="it-IT" dirty="0" smtClean="0"/>
              <a:t>mai casuale, e sono la macchina dell’oratorio, con quella forza di formare una squadra dalla quale tirare </a:t>
            </a:r>
            <a:r>
              <a:rPr lang="it-IT" dirty="0"/>
              <a:t>fuori il meglio di ognuno e amalgamarlo con quanto sono in grado di fare gli </a:t>
            </a:r>
            <a:r>
              <a:rPr lang="it-IT" dirty="0" smtClean="0"/>
              <a:t>altri... </a:t>
            </a:r>
            <a:r>
              <a:rPr lang="it-IT" dirty="0"/>
              <a:t>p</a:t>
            </a:r>
            <a:r>
              <a:rPr lang="it-IT" dirty="0" smtClean="0"/>
              <a:t>erché ogni </a:t>
            </a:r>
            <a:r>
              <a:rPr lang="it-IT" dirty="0"/>
              <a:t>animatore non è </a:t>
            </a:r>
            <a:r>
              <a:rPr lang="it-IT" dirty="0" smtClean="0"/>
              <a:t>indispensabile ma sostituibile</a:t>
            </a:r>
            <a:r>
              <a:rPr lang="it-IT" dirty="0"/>
              <a:t>, pur restando unico e irripetibile.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570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ANIMATORE e cura educativa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536858"/>
            <a:ext cx="108564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BENEDIRE</a:t>
            </a:r>
            <a:r>
              <a:rPr lang="mr-IN" dirty="0" smtClean="0"/>
              <a:t>…</a:t>
            </a:r>
            <a:r>
              <a:rPr lang="it-IT" dirty="0" smtClean="0"/>
              <a:t> per prendersi cura</a:t>
            </a:r>
          </a:p>
          <a:p>
            <a:r>
              <a:rPr lang="it-IT" dirty="0" smtClean="0"/>
              <a:t>Ogni ragazzo non “molla” mai un animatore, ha gli occhi fissi su di lui. </a:t>
            </a:r>
          </a:p>
          <a:p>
            <a:r>
              <a:rPr lang="it-IT" dirty="0" smtClean="0"/>
              <a:t>Ogni ragazzo desidera che qualcuno si prenda cura di lui, a imitazione di Qualcuno che è la cura, con quella continuità e passione educativa che va oltre al bisogno, e che si sviluppa nei tanti momenti di informalità presenti nell’attività estiva.</a:t>
            </a:r>
            <a:endParaRPr lang="it-IT" dirty="0"/>
          </a:p>
          <a:p>
            <a:r>
              <a:rPr lang="it-IT" dirty="0"/>
              <a:t>Prendersi cura significa </a:t>
            </a:r>
            <a:r>
              <a:rPr lang="it-IT" dirty="0" smtClean="0"/>
              <a:t>anche farsi carico degli interessi </a:t>
            </a:r>
            <a:r>
              <a:rPr lang="it-IT" dirty="0"/>
              <a:t>e </a:t>
            </a:r>
            <a:r>
              <a:rPr lang="it-IT" dirty="0" smtClean="0"/>
              <a:t>dei bisogni dei ragazzi.</a:t>
            </a:r>
            <a:endParaRPr lang="it-IT" dirty="0"/>
          </a:p>
          <a:p>
            <a:r>
              <a:rPr lang="it-IT" dirty="0" smtClean="0"/>
              <a:t>Prendersi cura di “ogni” ragazzo “ogni” giorno, ringraziando di questo grandissimo dono da amare incondizionatamente.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3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animatore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base</a:t>
            </a:r>
            <a:r>
              <a:rPr lang="it-IT" dirty="0" smtClean="0"/>
              <a:t>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539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Amatic</vt:lpstr>
      <vt:lpstr>Calibri</vt:lpstr>
      <vt:lpstr>Hilde Sharpie</vt:lpstr>
      <vt:lpstr>Moon Flower Bold</vt:lpstr>
      <vt:lpstr>Arial</vt:lpstr>
      <vt:lpstr>Personalizza struttura</vt:lpstr>
      <vt:lpstr>animatore</vt:lpstr>
      <vt:lpstr>L’animatore dell’oratorio estivo: braccia aperte per tutti</vt:lpstr>
      <vt:lpstr>L’animatore, un giovane ancora in grado di stupirsi</vt:lpstr>
      <vt:lpstr>L’animatore, dentro e fuori l’oratorio</vt:lpstr>
      <vt:lpstr>ANIMATORE UNICO E “SOSTITUIBILE”</vt:lpstr>
      <vt:lpstr>ANIMATORE e cura educativa</vt:lpstr>
      <vt:lpstr>animatore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</dc:title>
  <dc:creator>Mauro Bignami</dc:creator>
  <cp:lastModifiedBy>Mauro Bignami</cp:lastModifiedBy>
  <cp:revision>50</cp:revision>
  <cp:lastPrinted>2017-05-03T07:03:39Z</cp:lastPrinted>
  <dcterms:created xsi:type="dcterms:W3CDTF">2017-03-29T08:20:42Z</dcterms:created>
  <dcterms:modified xsi:type="dcterms:W3CDTF">2017-05-03T07:03:40Z</dcterms:modified>
</cp:coreProperties>
</file>