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9" r:id="rId2"/>
    <p:sldId id="257" r:id="rId3"/>
    <p:sldId id="260" r:id="rId4"/>
    <p:sldId id="261" r:id="rId5"/>
    <p:sldId id="262" r:id="rId6"/>
    <p:sldId id="263" r:id="rId7"/>
    <p:sldId id="264"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p:restoredTop sz="95673"/>
  </p:normalViewPr>
  <p:slideViewPr>
    <p:cSldViewPr snapToGrid="0" snapToObjects="1">
      <p:cViewPr varScale="1">
        <p:scale>
          <a:sx n="96" d="100"/>
          <a:sy n="96" d="100"/>
        </p:scale>
        <p:origin x="192"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8CC2F-5E56-4443-9960-9B267BB6E4FE}" type="datetimeFigureOut">
              <a:rPr lang="it-IT" smtClean="0"/>
              <a:t>03/05/17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0A70D-DC19-F943-9253-F3521826D33A}" type="slidenum">
              <a:rPr lang="it-IT" smtClean="0"/>
              <a:t>‹n.›</a:t>
            </a:fld>
            <a:endParaRPr lang="it-IT"/>
          </a:p>
        </p:txBody>
      </p:sp>
    </p:spTree>
    <p:extLst>
      <p:ext uri="{BB962C8B-B14F-4D97-AF65-F5344CB8AC3E}">
        <p14:creationId xmlns:p14="http://schemas.microsoft.com/office/powerpoint/2010/main" val="167480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1524000" y="1122363"/>
            <a:ext cx="8760031" cy="2387600"/>
          </a:xfrm>
        </p:spPr>
        <p:txBody>
          <a:bodyPr anchor="b">
            <a:normAutofit/>
          </a:bodyPr>
          <a:lstStyle>
            <a:lvl1pPr algn="ctr">
              <a:defRPr sz="8000"/>
            </a:lvl1pPr>
          </a:lstStyle>
          <a:p>
            <a:r>
              <a:rPr lang="it-IT" dirty="0" smtClean="0"/>
              <a:t>Detto fatto</a:t>
            </a:r>
            <a:endParaRPr lang="it-IT" dirty="0"/>
          </a:p>
        </p:txBody>
      </p:sp>
      <p:sp>
        <p:nvSpPr>
          <p:cNvPr id="3" name="Sottotitolo 2"/>
          <p:cNvSpPr>
            <a:spLocks noGrp="1"/>
          </p:cNvSpPr>
          <p:nvPr>
            <p:ph type="subTitle" idx="1"/>
          </p:nvPr>
        </p:nvSpPr>
        <p:spPr>
          <a:xfrm>
            <a:off x="1524000" y="3602038"/>
            <a:ext cx="8760031"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smtClean="0"/>
              <a:t>Fare clic per modificare lo stile del sottotitolo dello schema</a:t>
            </a:r>
            <a:endParaRPr lang="it-IT" dirty="0"/>
          </a:p>
        </p:txBody>
      </p:sp>
      <p:sp>
        <p:nvSpPr>
          <p:cNvPr id="4" name="Segnaposto data 3"/>
          <p:cNvSpPr>
            <a:spLocks noGrp="1"/>
          </p:cNvSpPr>
          <p:nvPr>
            <p:ph type="dt" sz="half" idx="10"/>
          </p:nvPr>
        </p:nvSpPr>
        <p:spPr/>
        <p:txBody>
          <a:bodyPr/>
          <a:lstStyle/>
          <a:p>
            <a:fld id="{F8A95733-1031-074E-8A30-C4CD6878F99A}" type="datetimeFigureOut">
              <a:rPr lang="it-IT" smtClean="0"/>
              <a:t>03/05/17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F42363-34BC-1248-8FAC-026FE04242DA}" type="slidenum">
              <a:rPr lang="it-IT" smtClean="0"/>
              <a:t>‹n.›</a:t>
            </a:fld>
            <a:endParaRPr lang="it-IT"/>
          </a:p>
        </p:txBody>
      </p:sp>
    </p:spTree>
    <p:extLst>
      <p:ext uri="{BB962C8B-B14F-4D97-AF65-F5344CB8AC3E}">
        <p14:creationId xmlns:p14="http://schemas.microsoft.com/office/powerpoint/2010/main" val="205036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8A95733-1031-074E-8A30-C4CD6878F99A}" type="datetimeFigureOut">
              <a:rPr lang="it-IT" smtClean="0"/>
              <a:t>03/05/17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F42363-34BC-1248-8FAC-026FE04242DA}" type="slidenum">
              <a:rPr lang="it-IT" smtClean="0"/>
              <a:t>‹n.›</a:t>
            </a:fld>
            <a:endParaRPr lang="it-IT"/>
          </a:p>
        </p:txBody>
      </p:sp>
    </p:spTree>
    <p:extLst>
      <p:ext uri="{BB962C8B-B14F-4D97-AF65-F5344CB8AC3E}">
        <p14:creationId xmlns:p14="http://schemas.microsoft.com/office/powerpoint/2010/main" val="122638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8A95733-1031-074E-8A30-C4CD6878F99A}" type="datetimeFigureOut">
              <a:rPr lang="it-IT" smtClean="0"/>
              <a:t>03/05/17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F42363-34BC-1248-8FAC-026FE04242DA}" type="slidenum">
              <a:rPr lang="it-IT" smtClean="0"/>
              <a:t>‹n.›</a:t>
            </a:fld>
            <a:endParaRPr lang="it-IT"/>
          </a:p>
        </p:txBody>
      </p:sp>
    </p:spTree>
    <p:extLst>
      <p:ext uri="{BB962C8B-B14F-4D97-AF65-F5344CB8AC3E}">
        <p14:creationId xmlns:p14="http://schemas.microsoft.com/office/powerpoint/2010/main" val="30207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8A95733-1031-074E-8A30-C4CD6878F99A}" type="datetimeFigureOut">
              <a:rPr lang="it-IT" smtClean="0"/>
              <a:t>03/05/17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F42363-34BC-1248-8FAC-026FE04242DA}" type="slidenum">
              <a:rPr lang="it-IT" smtClean="0"/>
              <a:t>‹n.›</a:t>
            </a:fld>
            <a:endParaRPr lang="it-IT"/>
          </a:p>
        </p:txBody>
      </p:sp>
    </p:spTree>
    <p:extLst>
      <p:ext uri="{BB962C8B-B14F-4D97-AF65-F5344CB8AC3E}">
        <p14:creationId xmlns:p14="http://schemas.microsoft.com/office/powerpoint/2010/main" val="189464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8A95733-1031-074E-8A30-C4CD6878F99A}" type="datetimeFigureOut">
              <a:rPr lang="it-IT" smtClean="0"/>
              <a:t>03/05/17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F42363-34BC-1248-8FAC-026FE04242DA}" type="slidenum">
              <a:rPr lang="it-IT" smtClean="0"/>
              <a:t>‹n.›</a:t>
            </a:fld>
            <a:endParaRPr lang="it-IT"/>
          </a:p>
        </p:txBody>
      </p:sp>
    </p:spTree>
    <p:extLst>
      <p:ext uri="{BB962C8B-B14F-4D97-AF65-F5344CB8AC3E}">
        <p14:creationId xmlns:p14="http://schemas.microsoft.com/office/powerpoint/2010/main" val="38079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8A95733-1031-074E-8A30-C4CD6878F99A}" type="datetimeFigureOut">
              <a:rPr lang="it-IT" smtClean="0"/>
              <a:t>03/05/17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F42363-34BC-1248-8FAC-026FE04242DA}" type="slidenum">
              <a:rPr lang="it-IT" smtClean="0"/>
              <a:t>‹n.›</a:t>
            </a:fld>
            <a:endParaRPr lang="it-IT"/>
          </a:p>
        </p:txBody>
      </p:sp>
    </p:spTree>
    <p:extLst>
      <p:ext uri="{BB962C8B-B14F-4D97-AF65-F5344CB8AC3E}">
        <p14:creationId xmlns:p14="http://schemas.microsoft.com/office/powerpoint/2010/main" val="52206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8A95733-1031-074E-8A30-C4CD6878F99A}" type="datetimeFigureOut">
              <a:rPr lang="it-IT" smtClean="0"/>
              <a:t>03/05/17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7F42363-34BC-1248-8FAC-026FE04242DA}" type="slidenum">
              <a:rPr lang="it-IT" smtClean="0"/>
              <a:t>‹n.›</a:t>
            </a:fld>
            <a:endParaRPr lang="it-IT"/>
          </a:p>
        </p:txBody>
      </p:sp>
    </p:spTree>
    <p:extLst>
      <p:ext uri="{BB962C8B-B14F-4D97-AF65-F5344CB8AC3E}">
        <p14:creationId xmlns:p14="http://schemas.microsoft.com/office/powerpoint/2010/main" val="181987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F8A95733-1031-074E-8A30-C4CD6878F99A}" type="datetimeFigureOut">
              <a:rPr lang="it-IT" smtClean="0"/>
              <a:t>03/05/17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7F42363-34BC-1248-8FAC-026FE04242DA}" type="slidenum">
              <a:rPr lang="it-IT" smtClean="0"/>
              <a:t>‹n.›</a:t>
            </a:fld>
            <a:endParaRPr lang="it-IT"/>
          </a:p>
        </p:txBody>
      </p:sp>
    </p:spTree>
    <p:extLst>
      <p:ext uri="{BB962C8B-B14F-4D97-AF65-F5344CB8AC3E}">
        <p14:creationId xmlns:p14="http://schemas.microsoft.com/office/powerpoint/2010/main" val="819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8A95733-1031-074E-8A30-C4CD6878F99A}" type="datetimeFigureOut">
              <a:rPr lang="it-IT" smtClean="0"/>
              <a:t>03/05/17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7F42363-34BC-1248-8FAC-026FE04242DA}" type="slidenum">
              <a:rPr lang="it-IT" smtClean="0"/>
              <a:t>‹n.›</a:t>
            </a:fld>
            <a:endParaRPr lang="it-IT"/>
          </a:p>
        </p:txBody>
      </p:sp>
    </p:spTree>
    <p:extLst>
      <p:ext uri="{BB962C8B-B14F-4D97-AF65-F5344CB8AC3E}">
        <p14:creationId xmlns:p14="http://schemas.microsoft.com/office/powerpoint/2010/main" val="30935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8A95733-1031-074E-8A30-C4CD6878F99A}" type="datetimeFigureOut">
              <a:rPr lang="it-IT" smtClean="0"/>
              <a:t>03/05/17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F42363-34BC-1248-8FAC-026FE04242DA}" type="slidenum">
              <a:rPr lang="it-IT" smtClean="0"/>
              <a:t>‹n.›</a:t>
            </a:fld>
            <a:endParaRPr lang="it-IT"/>
          </a:p>
        </p:txBody>
      </p:sp>
    </p:spTree>
    <p:extLst>
      <p:ext uri="{BB962C8B-B14F-4D97-AF65-F5344CB8AC3E}">
        <p14:creationId xmlns:p14="http://schemas.microsoft.com/office/powerpoint/2010/main" val="23821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8A95733-1031-074E-8A30-C4CD6878F99A}" type="datetimeFigureOut">
              <a:rPr lang="it-IT" smtClean="0"/>
              <a:t>03/05/17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F42363-34BC-1248-8FAC-026FE04242DA}" type="slidenum">
              <a:rPr lang="it-IT" smtClean="0"/>
              <a:t>‹n.›</a:t>
            </a:fld>
            <a:endParaRPr lang="it-IT"/>
          </a:p>
        </p:txBody>
      </p:sp>
    </p:spTree>
    <p:extLst>
      <p:ext uri="{BB962C8B-B14F-4D97-AF65-F5344CB8AC3E}">
        <p14:creationId xmlns:p14="http://schemas.microsoft.com/office/powerpoint/2010/main" val="7484404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5" Type="http://schemas.openxmlformats.org/officeDocument/2006/relationships/image" Target="../media/image3.jpg"/><Relationship Id="rId16"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magin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95325" y="6252580"/>
            <a:ext cx="2603500" cy="532960"/>
          </a:xfrm>
          <a:prstGeom prst="rect">
            <a:avLst/>
          </a:prstGeom>
        </p:spPr>
      </p:pic>
      <p:pic>
        <p:nvPicPr>
          <p:cNvPr id="11" name="Immagin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932933"/>
            <a:ext cx="2183771" cy="1931449"/>
          </a:xfrm>
          <a:prstGeom prst="rect">
            <a:avLst/>
          </a:prstGeom>
        </p:spPr>
      </p:pic>
      <p:pic>
        <p:nvPicPr>
          <p:cNvPr id="10" name="Immagin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037025" y="5617029"/>
            <a:ext cx="6154975" cy="1247353"/>
          </a:xfrm>
          <a:prstGeom prst="rect">
            <a:avLst/>
          </a:prstGeom>
        </p:spPr>
      </p:pic>
      <p:pic>
        <p:nvPicPr>
          <p:cNvPr id="9" name="Immagin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223949" y="0"/>
            <a:ext cx="1968051" cy="1931196"/>
          </a:xfrm>
          <a:prstGeom prst="rect">
            <a:avLst/>
          </a:prstGeom>
        </p:spPr>
      </p:pic>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smtClean="0"/>
              <a:t>Detto</a:t>
            </a:r>
            <a:endParaRPr lang="it-IT" dirty="0"/>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95733-1031-074E-8A30-C4CD6878F99A}" type="datetimeFigureOut">
              <a:rPr lang="it-IT" smtClean="0"/>
              <a:t>03/05/17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42363-34BC-1248-8FAC-026FE04242DA}" type="slidenum">
              <a:rPr lang="it-IT" smtClean="0"/>
              <a:t>‹n.›</a:t>
            </a:fld>
            <a:endParaRPr lang="it-IT"/>
          </a:p>
        </p:txBody>
      </p:sp>
      <p:pic>
        <p:nvPicPr>
          <p:cNvPr id="13" name="Immagin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a:off x="7474105" y="173863"/>
            <a:ext cx="2603500" cy="532960"/>
          </a:xfrm>
          <a:prstGeom prst="rect">
            <a:avLst/>
          </a:prstGeom>
        </p:spPr>
      </p:pic>
    </p:spTree>
    <p:extLst>
      <p:ext uri="{BB962C8B-B14F-4D97-AF65-F5344CB8AC3E}">
        <p14:creationId xmlns:p14="http://schemas.microsoft.com/office/powerpoint/2010/main" val="341276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oon Flower Bold" charset="0"/>
          <a:ea typeface="Moon Flower Bold" charset="0"/>
          <a:cs typeface="Moon Flower Bold"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ilde Sharpie" charset="0"/>
          <a:ea typeface="Hilde Sharpie" charset="0"/>
          <a:cs typeface="Hilde Sharpi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ilde Sharpie" charset="0"/>
          <a:ea typeface="Hilde Sharpie" charset="0"/>
          <a:cs typeface="Hilde Sharpi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matic" charset="0"/>
          <a:ea typeface="Amatic" charset="0"/>
          <a:cs typeface="Amatic"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smtClean="0"/>
              <a:t>animazione</a:t>
            </a:r>
            <a:endParaRPr lang="it-IT" dirty="0"/>
          </a:p>
        </p:txBody>
      </p:sp>
      <p:sp>
        <p:nvSpPr>
          <p:cNvPr id="3" name="Sottotitolo 2"/>
          <p:cNvSpPr>
            <a:spLocks noGrp="1"/>
          </p:cNvSpPr>
          <p:nvPr>
            <p:ph type="subTitle" idx="1"/>
          </p:nvPr>
        </p:nvSpPr>
        <p:spPr/>
        <p:txBody>
          <a:bodyPr/>
          <a:lstStyle/>
          <a:p>
            <a:r>
              <a:rPr lang="it-IT" dirty="0" smtClean="0"/>
              <a:t>formazione </a:t>
            </a:r>
            <a:r>
              <a:rPr lang="it-IT" b="1" dirty="0" smtClean="0"/>
              <a:t>avanzata</a:t>
            </a:r>
            <a:r>
              <a:rPr lang="it-IT" dirty="0" smtClean="0"/>
              <a:t> degli animatori</a:t>
            </a:r>
            <a:endParaRPr lang="it-IT" dirty="0"/>
          </a:p>
        </p:txBody>
      </p:sp>
    </p:spTree>
    <p:extLst>
      <p:ext uri="{BB962C8B-B14F-4D97-AF65-F5344CB8AC3E}">
        <p14:creationId xmlns:p14="http://schemas.microsoft.com/office/powerpoint/2010/main" val="1998126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ANIMAZIONE A MISURA DI BAMBINO</a:t>
            </a:r>
            <a:endParaRPr lang="it-IT" dirty="0"/>
          </a:p>
        </p:txBody>
      </p:sp>
      <p:sp>
        <p:nvSpPr>
          <p:cNvPr id="3" name="Segnaposto contenuto 2"/>
          <p:cNvSpPr>
            <a:spLocks noGrp="1"/>
          </p:cNvSpPr>
          <p:nvPr>
            <p:ph idx="1"/>
          </p:nvPr>
        </p:nvSpPr>
        <p:spPr>
          <a:xfrm>
            <a:off x="838200" y="1494324"/>
            <a:ext cx="10515600" cy="4351338"/>
          </a:xfrm>
        </p:spPr>
        <p:txBody>
          <a:bodyPr/>
          <a:lstStyle/>
          <a:p>
            <a:pPr marL="0" marR="0" lvl="0" indent="0" defTabSz="914400" eaLnBrk="1" fontAlgn="auto" latinLnBrk="0" hangingPunct="1">
              <a:lnSpc>
                <a:spcPct val="100000"/>
              </a:lnSpc>
              <a:spcBef>
                <a:spcPts val="600"/>
              </a:spcBef>
              <a:spcAft>
                <a:spcPts val="0"/>
              </a:spcAft>
              <a:buClrTx/>
              <a:buSzTx/>
              <a:buFontTx/>
              <a:buNone/>
              <a:tabLst/>
              <a:defRPr/>
            </a:pPr>
            <a:r>
              <a:rPr lang="it-IT" dirty="0" smtClean="0"/>
              <a:t>GUARDARE</a:t>
            </a:r>
          </a:p>
          <a:p>
            <a:pPr>
              <a:lnSpc>
                <a:spcPct val="100000"/>
              </a:lnSpc>
              <a:spcBef>
                <a:spcPts val="600"/>
              </a:spcBef>
            </a:pPr>
            <a:r>
              <a:rPr lang="it-IT" dirty="0" smtClean="0"/>
              <a:t>L’animatore per i ragazzi è un esempio e un punto di riferimento: è continuamente guardato e osservato dal ragazzo pertanto il suo modo di animare è estremamente educativo anche quando non sa di essere visto.</a:t>
            </a:r>
          </a:p>
          <a:p>
            <a:pPr>
              <a:lnSpc>
                <a:spcPct val="100000"/>
              </a:lnSpc>
              <a:spcBef>
                <a:spcPts val="600"/>
              </a:spcBef>
            </a:pPr>
            <a:r>
              <a:rPr lang="it-IT" dirty="0" smtClean="0"/>
              <a:t>L’animazione è un metodo che può diventare stile integrante della vita dell’animatore: utilizzare i linguaggi di animazione per comunicare, per gestire le relazioni, per affrontare la problematiche giornaliere permette di attuare soluzioni e approcci più efficaci per dirimere la quotidianità</a:t>
            </a:r>
          </a:p>
        </p:txBody>
      </p:sp>
    </p:spTree>
    <p:extLst>
      <p:ext uri="{BB962C8B-B14F-4D97-AF65-F5344CB8AC3E}">
        <p14:creationId xmlns:p14="http://schemas.microsoft.com/office/powerpoint/2010/main" val="1514438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MISTERO DELL’ALTRO</a:t>
            </a:r>
            <a:endParaRPr lang="it-IT" dirty="0"/>
          </a:p>
        </p:txBody>
      </p:sp>
      <p:sp>
        <p:nvSpPr>
          <p:cNvPr id="3" name="Segnaposto contenuto 2"/>
          <p:cNvSpPr>
            <a:spLocks noGrp="1"/>
          </p:cNvSpPr>
          <p:nvPr>
            <p:ph idx="1"/>
          </p:nvPr>
        </p:nvSpPr>
        <p:spPr>
          <a:xfrm>
            <a:off x="915473" y="1400622"/>
            <a:ext cx="10613917" cy="4152039"/>
          </a:xfrm>
        </p:spPr>
        <p:txBody>
          <a:bodyPr>
            <a:normAutofit lnSpcReduction="10000"/>
          </a:bodyPr>
          <a:lstStyle/>
          <a:p>
            <a:pPr marL="0" marR="0" lvl="0" indent="0" defTabSz="914400" eaLnBrk="1" fontAlgn="auto" latinLnBrk="0" hangingPunct="1">
              <a:lnSpc>
                <a:spcPct val="100000"/>
              </a:lnSpc>
              <a:spcBef>
                <a:spcPts val="600"/>
              </a:spcBef>
              <a:spcAft>
                <a:spcPts val="0"/>
              </a:spcAft>
              <a:buClrTx/>
              <a:buSzTx/>
              <a:buFontTx/>
              <a:buNone/>
              <a:tabLst/>
              <a:defRPr/>
            </a:pPr>
            <a:r>
              <a:rPr lang="it-IT" dirty="0" smtClean="0"/>
              <a:t>STUPIRSI</a:t>
            </a:r>
            <a:endParaRPr lang="it-IT" dirty="0" smtClean="0"/>
          </a:p>
          <a:p>
            <a:pPr>
              <a:lnSpc>
                <a:spcPct val="100000"/>
              </a:lnSpc>
              <a:spcBef>
                <a:spcPts val="600"/>
              </a:spcBef>
            </a:pPr>
            <a:r>
              <a:rPr lang="it-IT" dirty="0" smtClean="0"/>
              <a:t>L’animazione mi dona un tempo per osservare ed entrare in contatto con l’altro e mi permette di scoprire caratteristiche dell’altro uniche e talora anche nascoste.</a:t>
            </a:r>
          </a:p>
          <a:p>
            <a:pPr>
              <a:lnSpc>
                <a:spcPct val="100000"/>
              </a:lnSpc>
              <a:spcBef>
                <a:spcPts val="600"/>
              </a:spcBef>
            </a:pPr>
            <a:r>
              <a:rPr lang="it-IT" dirty="0" smtClean="0"/>
              <a:t>L’animazione fa emergere i bisogni dei ragazzi e i bisogni dell’animatore. </a:t>
            </a:r>
          </a:p>
          <a:p>
            <a:pPr>
              <a:lnSpc>
                <a:spcPct val="100000"/>
              </a:lnSpc>
              <a:spcBef>
                <a:spcPts val="600"/>
              </a:spcBef>
            </a:pPr>
            <a:r>
              <a:rPr lang="it-IT" dirty="0" smtClean="0"/>
              <a:t>L’animazione è uno strumento che aiuta ragazzi e animatori a cambiare e a migliorare e questo porta a stupirsi di quali cambiamenti ciascuno può fare.</a:t>
            </a:r>
          </a:p>
          <a:p>
            <a:pPr>
              <a:lnSpc>
                <a:spcPct val="100000"/>
              </a:lnSpc>
              <a:spcBef>
                <a:spcPts val="600"/>
              </a:spcBef>
            </a:pPr>
            <a:r>
              <a:rPr lang="it-IT" dirty="0" smtClean="0"/>
              <a:t>Sapere di essere osservati dai ragazzi porta l’animatore a chiedersi cosa il ragazzo vorrebbe vedere in lui. E l’animazione mette in moto nell’animatore quella maturazione che lo rende ammirabile agli occhi dei ragazzi. </a:t>
            </a:r>
          </a:p>
        </p:txBody>
      </p:sp>
    </p:spTree>
    <p:extLst>
      <p:ext uri="{BB962C8B-B14F-4D97-AF65-F5344CB8AC3E}">
        <p14:creationId xmlns:p14="http://schemas.microsoft.com/office/powerpoint/2010/main" val="1377910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lstStyle/>
          <a:p>
            <a:r>
              <a:rPr lang="it-IT" dirty="0" smtClean="0"/>
              <a:t>OBIETTIVI E CONTENUTI: Priorità NELL’ANIMARE</a:t>
            </a:r>
            <a:endParaRPr lang="it-IT" dirty="0"/>
          </a:p>
        </p:txBody>
      </p:sp>
      <p:sp>
        <p:nvSpPr>
          <p:cNvPr id="3" name="Segnaposto contenuto 2"/>
          <p:cNvSpPr>
            <a:spLocks noGrp="1"/>
          </p:cNvSpPr>
          <p:nvPr>
            <p:ph idx="1"/>
          </p:nvPr>
        </p:nvSpPr>
        <p:spPr>
          <a:xfrm>
            <a:off x="915474" y="1440378"/>
            <a:ext cx="10693430" cy="4351338"/>
          </a:xfrm>
        </p:spPr>
        <p:txBody>
          <a:bodyPr/>
          <a:lstStyle/>
          <a:p>
            <a:pPr marL="0" marR="0" lvl="0" indent="0" defTabSz="914400" eaLnBrk="1" fontAlgn="auto" latinLnBrk="0" hangingPunct="1">
              <a:lnSpc>
                <a:spcPct val="100000"/>
              </a:lnSpc>
              <a:spcBef>
                <a:spcPts val="600"/>
              </a:spcBef>
              <a:spcAft>
                <a:spcPts val="0"/>
              </a:spcAft>
              <a:buClrTx/>
              <a:buSzTx/>
              <a:buFontTx/>
              <a:buNone/>
              <a:tabLst/>
              <a:defRPr/>
            </a:pPr>
            <a:r>
              <a:rPr lang="it-IT" dirty="0" smtClean="0"/>
              <a:t>CONOSCERE</a:t>
            </a:r>
          </a:p>
          <a:p>
            <a:pPr>
              <a:lnSpc>
                <a:spcPct val="100000"/>
              </a:lnSpc>
              <a:spcBef>
                <a:spcPts val="600"/>
              </a:spcBef>
            </a:pPr>
            <a:r>
              <a:rPr lang="it-IT" dirty="0" smtClean="0"/>
              <a:t>L’animazione deve essere costruita a partire dai bisogni educativi dei ragazzi e di chi vi prende parte. Analizzarne i bisogni comporta definire degli obiettivi da raggiungere e scegliere poi i contenuti più adatti a rispondere a quei bisogni.</a:t>
            </a:r>
            <a:endParaRPr lang="it-IT" dirty="0"/>
          </a:p>
          <a:p>
            <a:pPr>
              <a:lnSpc>
                <a:spcPct val="100000"/>
              </a:lnSpc>
              <a:spcBef>
                <a:spcPts val="600"/>
              </a:spcBef>
            </a:pPr>
            <a:r>
              <a:rPr lang="it-IT" dirty="0" smtClean="0"/>
              <a:t>Il tipo di linguaggio di animazione e le tipologie di attività proposte non sono scelte a caso durante l’oratorio estivo: ma sono frutto di una seria e accurata programmazione che alla luce di bisogni dei ragazzi e del gruppo le colloca nei momenti più consoni ad essere svolte, perché portino il maggior frutto possibile nella crescita dei ragazzi.</a:t>
            </a:r>
          </a:p>
        </p:txBody>
      </p:sp>
    </p:spTree>
    <p:extLst>
      <p:ext uri="{BB962C8B-B14F-4D97-AF65-F5344CB8AC3E}">
        <p14:creationId xmlns:p14="http://schemas.microsoft.com/office/powerpoint/2010/main" val="846675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21490" y="1360866"/>
            <a:ext cx="10515600" cy="4351338"/>
          </a:xfrm>
        </p:spPr>
        <p:txBody>
          <a:bodyPr>
            <a:normAutofit lnSpcReduction="10000"/>
          </a:bodyPr>
          <a:lstStyle/>
          <a:p>
            <a:pPr marL="0" marR="0" lvl="0" indent="0" defTabSz="914400" eaLnBrk="1" fontAlgn="auto" latinLnBrk="0" hangingPunct="1">
              <a:lnSpc>
                <a:spcPct val="100000"/>
              </a:lnSpc>
              <a:spcBef>
                <a:spcPts val="600"/>
              </a:spcBef>
              <a:spcAft>
                <a:spcPts val="0"/>
              </a:spcAft>
              <a:buClrTx/>
              <a:buSzTx/>
              <a:buFontTx/>
              <a:buNone/>
              <a:tabLst/>
              <a:defRPr/>
            </a:pPr>
            <a:r>
              <a:rPr lang="it-IT" dirty="0" smtClean="0"/>
              <a:t>CONTEMPLARE</a:t>
            </a:r>
            <a:endParaRPr lang="it-IT" dirty="0"/>
          </a:p>
          <a:p>
            <a:pPr>
              <a:lnSpc>
                <a:spcPct val="100000"/>
              </a:lnSpc>
              <a:spcBef>
                <a:spcPts val="600"/>
              </a:spcBef>
              <a:defRPr/>
            </a:pPr>
            <a:r>
              <a:rPr lang="it-IT" dirty="0" smtClean="0"/>
              <a:t>L’animazione proposta ha permesso a tutti di partecipare? Ha messo tutti nelle stesse condizioni di sperimentarsi, date le proprie caratteristiche di partenza? Questa è la domanda chiave da porsi tutte le volte che proponiamo un’animazione. Non solo per evitare di escludere ragazzi disabili dalla proposta, partecipanti all’oratorio estivo. Ma anche per tenere conto delle eventuali difficoltà di ciascun ragazzo.</a:t>
            </a:r>
          </a:p>
          <a:p>
            <a:pPr>
              <a:lnSpc>
                <a:spcPct val="100000"/>
              </a:lnSpc>
              <a:spcBef>
                <a:spcPts val="600"/>
              </a:spcBef>
              <a:defRPr/>
            </a:pPr>
            <a:r>
              <a:rPr lang="it-IT" dirty="0" smtClean="0"/>
              <a:t>Ciascun ragazzo è bellezza. Come possiamo da animatori far sì che ciò sia contemplato da tutti? L’animazione è uno strumento che fa emergere bellezza e talenti ma che al contempo all’oratorio estivo educa al rispetto e all’ammirazione degli altri, in quanto modelli di virtù, non avversari con cui competere o da invidiare.</a:t>
            </a:r>
          </a:p>
        </p:txBody>
      </p:sp>
      <p:sp>
        <p:nvSpPr>
          <p:cNvPr id="4" name="Titolo 3"/>
          <p:cNvSpPr>
            <a:spLocks noGrp="1"/>
          </p:cNvSpPr>
          <p:nvPr>
            <p:ph type="title"/>
          </p:nvPr>
        </p:nvSpPr>
        <p:spPr>
          <a:xfrm>
            <a:off x="1021490" y="365125"/>
            <a:ext cx="10332310" cy="1172127"/>
          </a:xfrm>
        </p:spPr>
        <p:txBody>
          <a:bodyPr/>
          <a:lstStyle/>
          <a:p>
            <a:r>
              <a:rPr lang="it-IT" dirty="0"/>
              <a:t>UN LINGUAGGIO PER TUTTI</a:t>
            </a:r>
          </a:p>
        </p:txBody>
      </p:sp>
    </p:spTree>
    <p:extLst>
      <p:ext uri="{BB962C8B-B14F-4D97-AF65-F5344CB8AC3E}">
        <p14:creationId xmlns:p14="http://schemas.microsoft.com/office/powerpoint/2010/main" val="1759157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5780" y="100817"/>
            <a:ext cx="9910290" cy="1325563"/>
          </a:xfrm>
        </p:spPr>
        <p:txBody>
          <a:bodyPr/>
          <a:lstStyle/>
          <a:p>
            <a:r>
              <a:rPr lang="it-IT" dirty="0" smtClean="0"/>
              <a:t>L’ESSERE INVISIBILI</a:t>
            </a:r>
            <a:endParaRPr lang="it-IT" dirty="0"/>
          </a:p>
        </p:txBody>
      </p:sp>
      <p:sp>
        <p:nvSpPr>
          <p:cNvPr id="3" name="Segnaposto contenuto 2"/>
          <p:cNvSpPr>
            <a:spLocks noGrp="1"/>
          </p:cNvSpPr>
          <p:nvPr>
            <p:ph idx="1"/>
          </p:nvPr>
        </p:nvSpPr>
        <p:spPr>
          <a:xfrm>
            <a:off x="1095780" y="1172160"/>
            <a:ext cx="10515600" cy="4351338"/>
          </a:xfrm>
        </p:spPr>
        <p:txBody>
          <a:bodyPr>
            <a:norm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it-IT" dirty="0" smtClean="0"/>
              <a:t>BENEDIRE</a:t>
            </a:r>
          </a:p>
          <a:p>
            <a:pPr>
              <a:lnSpc>
                <a:spcPct val="100000"/>
              </a:lnSpc>
              <a:spcBef>
                <a:spcPts val="600"/>
              </a:spcBef>
              <a:defRPr/>
            </a:pPr>
            <a:r>
              <a:rPr lang="it-IT" dirty="0" smtClean="0"/>
              <a:t>L’efficacia dell’animazione all’oratorio estivo si misura da quanto l’animatore che anima diventa invisibile: più non emerge, più emergono i ragazzi e i partecipanti e al contempo lui scompare, più l’animazione è riuscita. L’animazione all’oratorio estivo infatti non è esaltazione di se stessi e dei propri talenti ma è servizio. </a:t>
            </a:r>
          </a:p>
          <a:p>
            <a:pPr>
              <a:lnSpc>
                <a:spcPct val="100000"/>
              </a:lnSpc>
              <a:spcBef>
                <a:spcPts val="600"/>
              </a:spcBef>
              <a:defRPr/>
            </a:pPr>
            <a:r>
              <a:rPr lang="it-IT" dirty="0" smtClean="0"/>
              <a:t>Il servizio del “servo inutile” che semina, senza attendersi i frutti del raccolto.</a:t>
            </a:r>
          </a:p>
          <a:p>
            <a:pPr>
              <a:lnSpc>
                <a:spcPct val="100000"/>
              </a:lnSpc>
              <a:spcBef>
                <a:spcPts val="600"/>
              </a:spcBef>
              <a:defRPr/>
            </a:pPr>
            <a:r>
              <a:rPr lang="it-IT" dirty="0" smtClean="0"/>
              <a:t>Più un ragazzo diventa autonomo e capace di risolvere le situazioni quotidiane che lo mettono in difficoltà, più l’animazione e l’animatore sono stati efficienti nella loro funzione.</a:t>
            </a:r>
          </a:p>
        </p:txBody>
      </p:sp>
    </p:spTree>
    <p:extLst>
      <p:ext uri="{BB962C8B-B14F-4D97-AF65-F5344CB8AC3E}">
        <p14:creationId xmlns:p14="http://schemas.microsoft.com/office/powerpoint/2010/main" val="1286516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smtClean="0"/>
              <a:t>animazione</a:t>
            </a:r>
            <a:endParaRPr lang="it-IT" dirty="0"/>
          </a:p>
        </p:txBody>
      </p:sp>
      <p:sp>
        <p:nvSpPr>
          <p:cNvPr id="3" name="Sottotitolo 2"/>
          <p:cNvSpPr>
            <a:spLocks noGrp="1"/>
          </p:cNvSpPr>
          <p:nvPr>
            <p:ph type="subTitle" idx="1"/>
          </p:nvPr>
        </p:nvSpPr>
        <p:spPr/>
        <p:txBody>
          <a:bodyPr/>
          <a:lstStyle/>
          <a:p>
            <a:r>
              <a:rPr lang="it-IT" dirty="0" smtClean="0"/>
              <a:t>formazione </a:t>
            </a:r>
            <a:r>
              <a:rPr lang="it-IT" b="1" dirty="0" smtClean="0"/>
              <a:t>avanzata</a:t>
            </a:r>
            <a:r>
              <a:rPr lang="it-IT" dirty="0" smtClean="0"/>
              <a:t> degli animatori</a:t>
            </a:r>
            <a:endParaRPr lang="it-IT" dirty="0"/>
          </a:p>
        </p:txBody>
      </p:sp>
    </p:spTree>
    <p:extLst>
      <p:ext uri="{BB962C8B-B14F-4D97-AF65-F5344CB8AC3E}">
        <p14:creationId xmlns:p14="http://schemas.microsoft.com/office/powerpoint/2010/main" val="829157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TotalTime>
  <Words>538</Words>
  <Application>Microsoft Macintosh PowerPoint</Application>
  <PresentationFormat>Widescreen</PresentationFormat>
  <Paragraphs>27</Paragraphs>
  <Slides>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Amatic</vt:lpstr>
      <vt:lpstr>Calibri</vt:lpstr>
      <vt:lpstr>Hilde Sharpie</vt:lpstr>
      <vt:lpstr>Moon Flower Bold</vt:lpstr>
      <vt:lpstr>Arial</vt:lpstr>
      <vt:lpstr>Personalizza struttura</vt:lpstr>
      <vt:lpstr>animazione</vt:lpstr>
      <vt:lpstr>ANIMAZIONE A MISURA DI BAMBINO</vt:lpstr>
      <vt:lpstr>IL MISTERO DELL’ALTRO</vt:lpstr>
      <vt:lpstr>OBIETTIVI E CONTENUTI: Priorità NELL’ANIMARE</vt:lpstr>
      <vt:lpstr>UN LINGUAGGIO PER TUTTI</vt:lpstr>
      <vt:lpstr>L’ESSERE INVISIBILI</vt:lpstr>
      <vt:lpstr>animazione</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 Prova </dc:title>
  <dc:creator>Mauro Bignami</dc:creator>
  <cp:lastModifiedBy>Mauro Bignami</cp:lastModifiedBy>
  <cp:revision>36</cp:revision>
  <cp:lastPrinted>2017-05-03T07:02:46Z</cp:lastPrinted>
  <dcterms:created xsi:type="dcterms:W3CDTF">2017-03-29T08:20:42Z</dcterms:created>
  <dcterms:modified xsi:type="dcterms:W3CDTF">2017-05-03T07:02:48Z</dcterms:modified>
</cp:coreProperties>
</file>